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70" r:id="rId2"/>
    <p:sldId id="257" r:id="rId3"/>
    <p:sldId id="261" r:id="rId4"/>
    <p:sldId id="260" r:id="rId5"/>
    <p:sldId id="265" r:id="rId6"/>
    <p:sldId id="258" r:id="rId7"/>
    <p:sldId id="262" r:id="rId8"/>
    <p:sldId id="273" r:id="rId9"/>
    <p:sldId id="271" r:id="rId10"/>
    <p:sldId id="272" r:id="rId11"/>
    <p:sldId id="274" r:id="rId12"/>
    <p:sldId id="276" r:id="rId13"/>
    <p:sldId id="277" r:id="rId14"/>
    <p:sldId id="275" r:id="rId15"/>
    <p:sldId id="278" r:id="rId16"/>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84380"/>
    <p:restoredTop sz="94660"/>
  </p:normalViewPr>
  <p:slideViewPr>
    <p:cSldViewPr>
      <p:cViewPr varScale="1">
        <p:scale>
          <a:sx n="83" d="100"/>
          <a:sy n="83" d="100"/>
        </p:scale>
        <p:origin x="-1426" y="-77"/>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890FC173-555A-4E34-8F28-5713E585BA85}" type="datetimeFigureOut">
              <a:rPr lang="ar-SA" smtClean="0"/>
              <a:pPr/>
              <a:t>05/09/1443</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5E087F30-E481-45C7-AC71-4E806BA66604}" type="slidenum">
              <a:rPr lang="ar-SA" smtClean="0"/>
              <a:pPr/>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890FC173-555A-4E34-8F28-5713E585BA85}" type="datetimeFigureOut">
              <a:rPr lang="ar-SA" smtClean="0"/>
              <a:pPr/>
              <a:t>05/09/1443</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5E087F30-E481-45C7-AC71-4E806BA66604}" type="slidenum">
              <a:rPr lang="ar-SA" smtClean="0"/>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890FC173-555A-4E34-8F28-5713E585BA85}" type="datetimeFigureOut">
              <a:rPr lang="ar-SA" smtClean="0"/>
              <a:pPr/>
              <a:t>05/09/1443</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5E087F30-E481-45C7-AC71-4E806BA66604}" type="slidenum">
              <a:rPr lang="ar-SA" smtClean="0"/>
              <a:pPr/>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890FC173-555A-4E34-8F28-5713E585BA85}" type="datetimeFigureOut">
              <a:rPr lang="ar-SA" smtClean="0"/>
              <a:pPr/>
              <a:t>05/09/1443</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5E087F30-E481-45C7-AC71-4E806BA66604}" type="slidenum">
              <a:rPr lang="ar-SA" smtClean="0"/>
              <a:pPr/>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890FC173-555A-4E34-8F28-5713E585BA85}" type="datetimeFigureOut">
              <a:rPr lang="ar-SA" smtClean="0"/>
              <a:pPr/>
              <a:t>05/09/1443</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5E087F30-E481-45C7-AC71-4E806BA66604}" type="slidenum">
              <a:rPr lang="ar-SA" smtClean="0"/>
              <a:pPr/>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890FC173-555A-4E34-8F28-5713E585BA85}" type="datetimeFigureOut">
              <a:rPr lang="ar-SA" smtClean="0"/>
              <a:pPr/>
              <a:t>05/09/1443</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5E087F30-E481-45C7-AC71-4E806BA66604}" type="slidenum">
              <a:rPr lang="ar-SA" smtClean="0"/>
              <a:pPr/>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890FC173-555A-4E34-8F28-5713E585BA85}" type="datetimeFigureOut">
              <a:rPr lang="ar-SA" smtClean="0"/>
              <a:pPr/>
              <a:t>05/09/1443</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5E087F30-E481-45C7-AC71-4E806BA66604}" type="slidenum">
              <a:rPr lang="ar-SA" smtClean="0"/>
              <a:pPr/>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890FC173-555A-4E34-8F28-5713E585BA85}" type="datetimeFigureOut">
              <a:rPr lang="ar-SA" smtClean="0"/>
              <a:pPr/>
              <a:t>05/09/1443</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5E087F30-E481-45C7-AC71-4E806BA66604}" type="slidenum">
              <a:rPr lang="ar-SA" smtClean="0"/>
              <a:pPr/>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890FC173-555A-4E34-8F28-5713E585BA85}" type="datetimeFigureOut">
              <a:rPr lang="ar-SA" smtClean="0"/>
              <a:pPr/>
              <a:t>05/09/1443</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5E087F30-E481-45C7-AC71-4E806BA66604}" type="slidenum">
              <a:rPr lang="ar-SA" smtClean="0"/>
              <a:pPr/>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890FC173-555A-4E34-8F28-5713E585BA85}" type="datetimeFigureOut">
              <a:rPr lang="ar-SA" smtClean="0"/>
              <a:pPr/>
              <a:t>05/09/1443</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5E087F30-E481-45C7-AC71-4E806BA66604}" type="slidenum">
              <a:rPr lang="ar-SA" smtClean="0"/>
              <a:pPr/>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890FC173-555A-4E34-8F28-5713E585BA85}" type="datetimeFigureOut">
              <a:rPr lang="ar-SA" smtClean="0"/>
              <a:pPr/>
              <a:t>05/09/1443</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5E087F30-E481-45C7-AC71-4E806BA66604}" type="slidenum">
              <a:rPr lang="ar-SA" smtClean="0"/>
              <a:pPr/>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890FC173-555A-4E34-8F28-5713E585BA85}" type="datetimeFigureOut">
              <a:rPr lang="ar-SA" smtClean="0"/>
              <a:pPr/>
              <a:t>05/09/1443</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5E087F30-E481-45C7-AC71-4E806BA66604}" type="slidenum">
              <a:rPr lang="ar-SA" smtClean="0"/>
              <a:pPr/>
              <a:t>‹#›</a:t>
            </a:fld>
            <a:endParaRPr lang="ar-S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en.wikipedia.org/wiki/Dependent_territory" TargetMode="External"/><Relationship Id="rId2" Type="http://schemas.openxmlformats.org/officeDocument/2006/relationships/hyperlink" Target="https://en.wikipedia.org/wiki/Independent_state"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en.wikipedia.org/wiki/Paris" TargetMode="External"/><Relationship Id="rId2" Type="http://schemas.openxmlformats.org/officeDocument/2006/relationships/hyperlink" Target="https://en.wikipedia.org/wiki/World_Heritage_Centre" TargetMode="Externa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hyperlink" Target="https://en.wikipedia.org/wiki/United_Nations_Economic_and_Social_Council" TargetMode="External"/><Relationship Id="rId4" Type="http://schemas.openxmlformats.org/officeDocument/2006/relationships/hyperlink" Target="https://en.wikipedia.org/wiki/Audrey_Azoulay"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noAutofit/>
          </a:bodyPr>
          <a:lstStyle/>
          <a:p>
            <a:r>
              <a:rPr lang="en-US" sz="7200" b="1" dirty="0" smtClean="0"/>
              <a:t>UNESCO</a:t>
            </a:r>
            <a:endParaRPr lang="ar-SA" sz="7200" b="1" dirty="0"/>
          </a:p>
        </p:txBody>
      </p:sp>
      <p:pic>
        <p:nvPicPr>
          <p:cNvPr id="4" name="Picture 3" descr="C:\Users\20102\Downloads\117-031410-unesco-values-level-partnership-saudi-arabia_700x400 (1).jpeg"/>
          <p:cNvPicPr>
            <a:picLocks noGrp="1" noChangeAspect="1" noChangeArrowheads="1"/>
          </p:cNvPicPr>
          <p:nvPr>
            <p:ph idx="1"/>
          </p:nvPr>
        </p:nvPicPr>
        <p:blipFill>
          <a:blip r:embed="rId2"/>
          <a:srcRect/>
          <a:stretch>
            <a:fillRect/>
          </a:stretch>
        </p:blipFill>
        <p:spPr bwMode="auto">
          <a:xfrm>
            <a:off x="1500166" y="2214554"/>
            <a:ext cx="6032728" cy="3447273"/>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511156"/>
          </a:xfrm>
        </p:spPr>
        <p:txBody>
          <a:bodyPr>
            <a:normAutofit fontScale="90000"/>
          </a:bodyPr>
          <a:lstStyle/>
          <a:p>
            <a:endParaRPr lang="ar-SA" dirty="0"/>
          </a:p>
        </p:txBody>
      </p:sp>
      <p:sp>
        <p:nvSpPr>
          <p:cNvPr id="3" name="عنصر نائب للمحتوى 2"/>
          <p:cNvSpPr>
            <a:spLocks noGrp="1"/>
          </p:cNvSpPr>
          <p:nvPr>
            <p:ph idx="1"/>
          </p:nvPr>
        </p:nvSpPr>
        <p:spPr>
          <a:xfrm>
            <a:off x="457200" y="928670"/>
            <a:ext cx="8229600" cy="5197493"/>
          </a:xfrm>
        </p:spPr>
        <p:style>
          <a:lnRef idx="1">
            <a:schemeClr val="accent1"/>
          </a:lnRef>
          <a:fillRef idx="2">
            <a:schemeClr val="accent1"/>
          </a:fillRef>
          <a:effectRef idx="1">
            <a:schemeClr val="accent1"/>
          </a:effectRef>
          <a:fontRef idx="minor">
            <a:schemeClr val="dk1"/>
          </a:fontRef>
        </p:style>
        <p:txBody>
          <a:bodyPr>
            <a:normAutofit fontScale="85000" lnSpcReduction="20000"/>
          </a:bodyPr>
          <a:lstStyle/>
          <a:p>
            <a:pPr algn="l" rtl="0"/>
            <a:r>
              <a:rPr lang="en-US" dirty="0" smtClean="0"/>
              <a:t>3- UNESCO's Cultural Program is responsible for the protection and management of the world heritage in all its forms. The list of World Heritage sites established in 1972 is one of the most important programs of the cultural sector. UNESCO defines heritage in six categories: cultural, natural, tangible, intangible, movable, Movable.</a:t>
            </a:r>
            <a:br>
              <a:rPr lang="en-US" dirty="0" smtClean="0"/>
            </a:br>
            <a:r>
              <a:rPr lang="en-US" dirty="0" smtClean="0"/>
              <a:t/>
            </a:r>
            <a:br>
              <a:rPr lang="en-US" dirty="0" smtClean="0"/>
            </a:br>
            <a:r>
              <a:rPr lang="en-US" dirty="0" smtClean="0"/>
              <a:t>4- The mission of the Social and Human Sciences Sector of UNESCO is to improve the social conditions of member countries by promoting intellectual cooperation in the values of justice and freedom. Through this program, UNESCO supports human rights and fights all forms of discrimination to ensure human rights throughout the world.</a:t>
            </a:r>
            <a:endParaRPr lang="ar-SA"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20102\Downloads\org-structure-01.png"/>
          <p:cNvPicPr>
            <a:picLocks noChangeAspect="1" noChangeArrowheads="1"/>
          </p:cNvPicPr>
          <p:nvPr/>
        </p:nvPicPr>
        <p:blipFill>
          <a:blip r:embed="rId2"/>
          <a:srcRect/>
          <a:stretch>
            <a:fillRect/>
          </a:stretch>
        </p:blipFill>
        <p:spPr bwMode="auto">
          <a:xfrm>
            <a:off x="-642974" y="0"/>
            <a:ext cx="11144328" cy="7143776"/>
          </a:xfrm>
          <a:prstGeom prst="rect">
            <a:avLst/>
          </a:prstGeom>
          <a:noFill/>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normAutofit/>
          </a:bodyPr>
          <a:lstStyle/>
          <a:p>
            <a:r>
              <a:rPr lang="en-US" b="1" dirty="0" smtClean="0"/>
              <a:t>Director-General</a:t>
            </a:r>
            <a:endParaRPr lang="ar-SA" dirty="0"/>
          </a:p>
        </p:txBody>
      </p:sp>
      <p:sp>
        <p:nvSpPr>
          <p:cNvPr id="3" name="عنصر نائب للمحتوى 2"/>
          <p:cNvSpPr>
            <a:spLocks noGrp="1"/>
          </p:cNvSpPr>
          <p:nvPr>
            <p:ph idx="1"/>
          </p:nvPr>
        </p:nvSpPr>
        <p:spPr/>
        <p:txBody>
          <a:bodyPr/>
          <a:lstStyle/>
          <a:p>
            <a:endParaRPr lang="ar-SA" dirty="0"/>
          </a:p>
        </p:txBody>
      </p:sp>
      <p:pic>
        <p:nvPicPr>
          <p:cNvPr id="2050" name="Picture 2" descr="C:\Users\20102\Documents\Screenshot 2022-04-06 075702.png"/>
          <p:cNvPicPr>
            <a:picLocks noChangeAspect="1" noChangeArrowheads="1"/>
          </p:cNvPicPr>
          <p:nvPr/>
        </p:nvPicPr>
        <p:blipFill>
          <a:blip r:embed="rId2"/>
          <a:srcRect/>
          <a:stretch>
            <a:fillRect/>
          </a:stretch>
        </p:blipFill>
        <p:spPr bwMode="auto">
          <a:xfrm>
            <a:off x="500034" y="1758950"/>
            <a:ext cx="8072494" cy="4487044"/>
          </a:xfrm>
          <a:prstGeom prst="rect">
            <a:avLst/>
          </a:prstGeom>
          <a:noFill/>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normAutofit/>
          </a:bodyPr>
          <a:lstStyle/>
          <a:p>
            <a:r>
              <a:rPr lang="en-US" dirty="0" smtClean="0"/>
              <a:t>Member </a:t>
            </a:r>
            <a:r>
              <a:rPr lang="en-US" dirty="0" smtClean="0"/>
              <a:t>states</a:t>
            </a:r>
            <a:endParaRPr lang="ar-SA" dirty="0"/>
          </a:p>
        </p:txBody>
      </p:sp>
      <p:sp>
        <p:nvSpPr>
          <p:cNvPr id="3" name="عنصر نائب للمحتوى 2"/>
          <p:cNvSpPr>
            <a:spLocks noGrp="1"/>
          </p:cNvSpPr>
          <p:nvPr>
            <p:ph idx="1"/>
          </p:nvPr>
        </p:nvSpPr>
        <p:spPr/>
        <p:style>
          <a:lnRef idx="1">
            <a:schemeClr val="accent1"/>
          </a:lnRef>
          <a:fillRef idx="2">
            <a:schemeClr val="accent1"/>
          </a:fillRef>
          <a:effectRef idx="1">
            <a:schemeClr val="accent1"/>
          </a:effectRef>
          <a:fontRef idx="minor">
            <a:schemeClr val="dk1"/>
          </a:fontRef>
        </p:style>
        <p:txBody>
          <a:bodyPr/>
          <a:lstStyle/>
          <a:p>
            <a:pPr algn="l" rtl="0"/>
            <a:r>
              <a:rPr lang="en-US" dirty="0" smtClean="0"/>
              <a:t>As of January 2019, UNESCO has 193 member states and 11 associate </a:t>
            </a:r>
            <a:r>
              <a:rPr lang="en-US" dirty="0" smtClean="0"/>
              <a:t>members.</a:t>
            </a:r>
          </a:p>
          <a:p>
            <a:pPr algn="l" rtl="0"/>
            <a:r>
              <a:rPr lang="en-US" dirty="0" smtClean="0"/>
              <a:t>Some members are not </a:t>
            </a:r>
            <a:r>
              <a:rPr lang="en-US" dirty="0" smtClean="0">
                <a:hlinkClick r:id="rId2" tooltip="Independent state"/>
              </a:rPr>
              <a:t>independent states</a:t>
            </a:r>
            <a:r>
              <a:rPr lang="en-US" dirty="0" smtClean="0"/>
              <a:t> and some members have additional National Organizing Committees from some of their </a:t>
            </a:r>
            <a:r>
              <a:rPr lang="en-US" dirty="0" smtClean="0">
                <a:hlinkClick r:id="rId3" tooltip="Dependent territory"/>
              </a:rPr>
              <a:t>dependent territories</a:t>
            </a:r>
            <a:endParaRPr lang="ar-SA"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style>
          <a:lnRef idx="1">
            <a:schemeClr val="accent1"/>
          </a:lnRef>
          <a:fillRef idx="2">
            <a:schemeClr val="accent1"/>
          </a:fillRef>
          <a:effectRef idx="1">
            <a:schemeClr val="accent1"/>
          </a:effectRef>
          <a:fontRef idx="minor">
            <a:schemeClr val="dk1"/>
          </a:fontRef>
        </p:style>
        <p:txBody>
          <a:bodyPr/>
          <a:lstStyle/>
          <a:p>
            <a:pPr algn="l" rtl="0"/>
            <a:r>
              <a:rPr lang="en-US" b="1" dirty="0" smtClean="0"/>
              <a:t>Formation </a:t>
            </a:r>
            <a:r>
              <a:rPr lang="en-US" dirty="0" smtClean="0"/>
              <a:t>16 November 1945; 76 years </a:t>
            </a:r>
            <a:r>
              <a:rPr lang="en-US" dirty="0" smtClean="0"/>
              <a:t>ago</a:t>
            </a:r>
          </a:p>
          <a:p>
            <a:pPr algn="l" rtl="0"/>
            <a:r>
              <a:rPr lang="en-US" b="1" dirty="0" smtClean="0"/>
              <a:t>Headquarters</a:t>
            </a:r>
            <a:r>
              <a:rPr lang="en-US" b="1" u="sng" dirty="0" smtClean="0"/>
              <a:t> </a:t>
            </a:r>
            <a:r>
              <a:rPr lang="en-US" u="sng" dirty="0" smtClean="0">
                <a:hlinkClick r:id="rId2"/>
              </a:rPr>
              <a:t>World </a:t>
            </a:r>
            <a:r>
              <a:rPr lang="en-US" u="sng" dirty="0" smtClean="0">
                <a:hlinkClick r:id="rId2"/>
              </a:rPr>
              <a:t>Heritage </a:t>
            </a:r>
            <a:r>
              <a:rPr lang="en-US" u="sng" dirty="0" smtClean="0">
                <a:hlinkClick r:id="rId2"/>
              </a:rPr>
              <a:t>Centre</a:t>
            </a:r>
            <a:r>
              <a:rPr lang="en-US" u="sng" dirty="0" smtClean="0"/>
              <a:t> </a:t>
            </a:r>
            <a:r>
              <a:rPr lang="en-US" dirty="0" smtClean="0">
                <a:hlinkClick r:id="rId3" tooltip="Paris"/>
              </a:rPr>
              <a:t>Paris</a:t>
            </a:r>
            <a:r>
              <a:rPr lang="en-US" dirty="0" smtClean="0"/>
              <a:t>, France</a:t>
            </a:r>
          </a:p>
          <a:p>
            <a:pPr algn="l" rtl="0"/>
            <a:r>
              <a:rPr lang="en-US" b="1" dirty="0" smtClean="0"/>
              <a:t>Head </a:t>
            </a:r>
            <a:r>
              <a:rPr lang="en-US" dirty="0" smtClean="0"/>
              <a:t>Director-General </a:t>
            </a:r>
            <a:r>
              <a:rPr lang="en-US" u="sng" dirty="0" smtClean="0">
                <a:hlinkClick r:id="rId4"/>
              </a:rPr>
              <a:t>Audrey </a:t>
            </a:r>
            <a:r>
              <a:rPr lang="en-US" u="sng" dirty="0" err="1" smtClean="0">
                <a:hlinkClick r:id="rId4"/>
              </a:rPr>
              <a:t>Azoulay</a:t>
            </a:r>
            <a:endParaRPr lang="en-US" u="sng" dirty="0" smtClean="0"/>
          </a:p>
          <a:p>
            <a:pPr algn="l" rtl="0"/>
            <a:r>
              <a:rPr lang="en-US" b="1" dirty="0" smtClean="0"/>
              <a:t>Parent </a:t>
            </a:r>
            <a:r>
              <a:rPr lang="en-US" b="1" dirty="0" smtClean="0"/>
              <a:t>organization </a:t>
            </a:r>
            <a:r>
              <a:rPr lang="en-US" u="sng" dirty="0" smtClean="0">
                <a:hlinkClick r:id="rId5"/>
              </a:rPr>
              <a:t/>
            </a:r>
            <a:br>
              <a:rPr lang="en-US" u="sng" dirty="0" smtClean="0">
                <a:hlinkClick r:id="rId5"/>
              </a:rPr>
            </a:br>
            <a:r>
              <a:rPr lang="en-US" u="sng" dirty="0" smtClean="0">
                <a:hlinkClick r:id="rId5"/>
              </a:rPr>
              <a:t>United Nations Economic and Social Council</a:t>
            </a:r>
            <a:endParaRPr lang="ar-SA" dirty="0"/>
          </a:p>
        </p:txBody>
      </p:sp>
      <p:pic>
        <p:nvPicPr>
          <p:cNvPr id="1026" name="Picture 2" descr="C:\Users\20102\Downloads\Logo_UNESCO_2021.svg.png"/>
          <p:cNvPicPr>
            <a:picLocks noChangeAspect="1" noChangeArrowheads="1"/>
          </p:cNvPicPr>
          <p:nvPr/>
        </p:nvPicPr>
        <p:blipFill>
          <a:blip r:embed="rId6"/>
          <a:srcRect/>
          <a:stretch>
            <a:fillRect/>
          </a:stretch>
        </p:blipFill>
        <p:spPr bwMode="auto">
          <a:xfrm>
            <a:off x="1714480" y="490538"/>
            <a:ext cx="5572164" cy="866760"/>
          </a:xfrm>
          <a:prstGeom prst="rect">
            <a:avLst/>
          </a:prstGeom>
          <a:noFill/>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noAutofit/>
          </a:bodyPr>
          <a:lstStyle/>
          <a:p>
            <a:r>
              <a:rPr lang="en-US" b="1" dirty="0" smtClean="0"/>
              <a:t>Regional </a:t>
            </a:r>
            <a:r>
              <a:rPr lang="en-US" b="1" dirty="0" smtClean="0"/>
              <a:t>Office in Cairo</a:t>
            </a:r>
            <a:endParaRPr lang="en-US" b="1" dirty="0"/>
          </a:p>
        </p:txBody>
      </p:sp>
      <p:sp>
        <p:nvSpPr>
          <p:cNvPr id="3" name="عنصر نائب للمحتوى 2"/>
          <p:cNvSpPr>
            <a:spLocks noGrp="1"/>
          </p:cNvSpPr>
          <p:nvPr>
            <p:ph idx="1"/>
          </p:nvPr>
        </p:nvSpPr>
        <p:spPr/>
        <p:style>
          <a:lnRef idx="1">
            <a:schemeClr val="accent1"/>
          </a:lnRef>
          <a:fillRef idx="2">
            <a:schemeClr val="accent1"/>
          </a:fillRef>
          <a:effectRef idx="1">
            <a:schemeClr val="accent1"/>
          </a:effectRef>
          <a:fontRef idx="minor">
            <a:schemeClr val="dk1"/>
          </a:fontRef>
        </p:style>
        <p:txBody>
          <a:bodyPr>
            <a:normAutofit/>
          </a:bodyPr>
          <a:lstStyle/>
          <a:p>
            <a:pPr algn="l" rtl="0"/>
            <a:r>
              <a:rPr lang="en-US" sz="4000" dirty="0" smtClean="0"/>
              <a:t>UNESCO Cairo Office, established in 1947, is the Regional Bureau for Sciences in the Arab States.  It is also the Cluster Office for Egypt, and Sudan. The UNESCO Cairo Office is one of 52 field offices worldwide. </a:t>
            </a:r>
            <a:endParaRPr lang="ar-SA" sz="4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normAutofit fontScale="90000"/>
          </a:bodyPr>
          <a:lstStyle/>
          <a:p>
            <a:r>
              <a:rPr lang="en-US" sz="6000" dirty="0"/>
              <a:t/>
            </a:r>
            <a:br>
              <a:rPr lang="en-US" sz="6000" dirty="0"/>
            </a:br>
            <a:r>
              <a:rPr lang="en-US" sz="6000" b="1" dirty="0"/>
              <a:t>UNESCO </a:t>
            </a:r>
            <a:r>
              <a:rPr lang="en-US" sz="6000" b="1" dirty="0" smtClean="0"/>
              <a:t>In Brief</a:t>
            </a:r>
            <a:r>
              <a:rPr lang="en-US" sz="6000" b="1" dirty="0"/>
              <a:t/>
            </a:r>
            <a:br>
              <a:rPr lang="en-US" sz="6000" b="1" dirty="0"/>
            </a:br>
            <a:endParaRPr lang="ar-SA" sz="6000" b="1" dirty="0"/>
          </a:p>
        </p:txBody>
      </p:sp>
      <p:sp>
        <p:nvSpPr>
          <p:cNvPr id="3" name="عنصر نائب للمحتوى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a:bodyPr>
          <a:lstStyle/>
          <a:p>
            <a:pPr algn="ctr" rtl="0">
              <a:buNone/>
            </a:pPr>
            <a:endParaRPr lang="en-US" sz="5400" b="1" dirty="0" smtClean="0"/>
          </a:p>
          <a:p>
            <a:pPr algn="ctr" rtl="0">
              <a:buNone/>
            </a:pPr>
            <a:r>
              <a:rPr lang="en-US" sz="5400" b="1" dirty="0" smtClean="0"/>
              <a:t>United </a:t>
            </a:r>
            <a:r>
              <a:rPr lang="en-US" sz="5400" b="1" dirty="0"/>
              <a:t>Nations </a:t>
            </a:r>
            <a:r>
              <a:rPr lang="en-US" sz="5400" b="1" dirty="0" smtClean="0"/>
              <a:t>Educational</a:t>
            </a:r>
          </a:p>
          <a:p>
            <a:pPr algn="ctr" rtl="0">
              <a:buNone/>
            </a:pPr>
            <a:r>
              <a:rPr lang="en-US" sz="5400" b="1" dirty="0" smtClean="0"/>
              <a:t>Scientific </a:t>
            </a:r>
            <a:r>
              <a:rPr lang="en-US" sz="5400" b="1" dirty="0"/>
              <a:t>and </a:t>
            </a:r>
            <a:r>
              <a:rPr lang="en-US" sz="5400" b="1" dirty="0" smtClean="0"/>
              <a:t>Cultural        Organization</a:t>
            </a:r>
            <a:endParaRPr lang="en-US" sz="5400" b="1" dirty="0"/>
          </a:p>
          <a:p>
            <a:pPr algn="ctr" rtl="0">
              <a:buNone/>
            </a:pPr>
            <a:endParaRPr lang="ar-SA" sz="5400" dirty="0"/>
          </a:p>
        </p:txBody>
      </p:sp>
      <p:pic>
        <p:nvPicPr>
          <p:cNvPr id="1027" name="Picture 3" descr="C:\Users\20102\Downloads\117-031410-unesco-values-level-partnership-saudi-arabia_700x400 (1).jpeg"/>
          <p:cNvPicPr>
            <a:picLocks noChangeAspect="1" noChangeArrowheads="1"/>
          </p:cNvPicPr>
          <p:nvPr/>
        </p:nvPicPr>
        <p:blipFill>
          <a:blip r:embed="rId2"/>
          <a:srcRect/>
          <a:stretch>
            <a:fillRect/>
          </a:stretch>
        </p:blipFill>
        <p:spPr bwMode="auto">
          <a:xfrm>
            <a:off x="428596" y="285728"/>
            <a:ext cx="1500198" cy="1311314"/>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normAutofit/>
          </a:bodyPr>
          <a:lstStyle/>
          <a:p>
            <a:r>
              <a:rPr lang="en-US" b="1" dirty="0"/>
              <a:t>What is UNESCO</a:t>
            </a:r>
            <a:r>
              <a:rPr lang="en-US" b="1" dirty="0" smtClean="0"/>
              <a:t>?</a:t>
            </a:r>
            <a:endParaRPr lang="ar-SA" dirty="0"/>
          </a:p>
        </p:txBody>
      </p:sp>
      <p:sp>
        <p:nvSpPr>
          <p:cNvPr id="3" name="عنصر نائب للمحتوى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lstStyle/>
          <a:p>
            <a:pPr algn="l" rtl="0"/>
            <a:r>
              <a:rPr lang="en-US" b="1" dirty="0"/>
              <a:t>UNESCO is the United Nations Educational, Scientific and Cultural Organization. It seeks to build peace through international cooperation in education, sciences and culture. UNESCO's </a:t>
            </a:r>
            <a:r>
              <a:rPr lang="en-US" b="1" dirty="0" err="1"/>
              <a:t>programmes</a:t>
            </a:r>
            <a:r>
              <a:rPr lang="en-US" b="1" dirty="0"/>
              <a:t> contribute to the achievement of the Sustainable Development Goals defined in the 2030 Agenda, adopted by the UN General Assembly in 2015.</a:t>
            </a:r>
            <a:endParaRPr lang="ar-SA" b="1"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normAutofit/>
          </a:bodyPr>
          <a:lstStyle/>
          <a:p>
            <a:r>
              <a:rPr lang="en-US" b="1" cap="all" dirty="0" smtClean="0"/>
              <a:t>LOCATION</a:t>
            </a:r>
            <a:endParaRPr lang="ar-SA" dirty="0"/>
          </a:p>
        </p:txBody>
      </p:sp>
      <p:sp>
        <p:nvSpPr>
          <p:cNvPr id="3" name="عنصر نائب للمحتوى 2"/>
          <p:cNvSpPr>
            <a:spLocks noGrp="1"/>
          </p:cNvSpPr>
          <p:nvPr>
            <p:ph idx="1"/>
          </p:nvPr>
        </p:nvSpPr>
        <p:spPr/>
        <p:style>
          <a:lnRef idx="1">
            <a:schemeClr val="accent1"/>
          </a:lnRef>
          <a:fillRef idx="2">
            <a:schemeClr val="accent1"/>
          </a:fillRef>
          <a:effectRef idx="1">
            <a:schemeClr val="accent1"/>
          </a:effectRef>
          <a:fontRef idx="minor">
            <a:schemeClr val="dk1"/>
          </a:fontRef>
        </p:style>
        <p:txBody>
          <a:bodyPr/>
          <a:lstStyle/>
          <a:p>
            <a:pPr algn="l" rtl="0"/>
            <a:r>
              <a:rPr lang="en-US" b="1" dirty="0"/>
              <a:t>UNESCO Headquarters are located at 7, place de </a:t>
            </a:r>
            <a:r>
              <a:rPr lang="en-US" b="1" dirty="0" err="1"/>
              <a:t>Fontenoy</a:t>
            </a:r>
            <a:r>
              <a:rPr lang="en-US" b="1" dirty="0"/>
              <a:t> in the heart of Paris.</a:t>
            </a:r>
            <a:endParaRPr lang="ar-SA" b="1" dirty="0"/>
          </a:p>
        </p:txBody>
      </p:sp>
      <p:pic>
        <p:nvPicPr>
          <p:cNvPr id="2050" name="Picture 2" descr="C:\Users\20102\Downloads\img_unesco-house (1).jpg"/>
          <p:cNvPicPr>
            <a:picLocks noChangeAspect="1" noChangeArrowheads="1"/>
          </p:cNvPicPr>
          <p:nvPr/>
        </p:nvPicPr>
        <p:blipFill>
          <a:blip r:embed="rId2"/>
          <a:srcRect/>
          <a:stretch>
            <a:fillRect/>
          </a:stretch>
        </p:blipFill>
        <p:spPr bwMode="auto">
          <a:xfrm>
            <a:off x="500034" y="3000372"/>
            <a:ext cx="8215370" cy="3143272"/>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lstStyle/>
          <a:p>
            <a:endParaRPr lang="ar-SA" dirty="0"/>
          </a:p>
        </p:txBody>
      </p:sp>
      <p:sp>
        <p:nvSpPr>
          <p:cNvPr id="3" name="عنصر نائب للمحتوى 2"/>
          <p:cNvSpPr>
            <a:spLocks noGrp="1"/>
          </p:cNvSpPr>
          <p:nvPr>
            <p:ph idx="1"/>
          </p:nvPr>
        </p:nvSpPr>
        <p:spPr/>
        <p:style>
          <a:lnRef idx="1">
            <a:schemeClr val="accent1"/>
          </a:lnRef>
          <a:fillRef idx="2">
            <a:schemeClr val="accent1"/>
          </a:fillRef>
          <a:effectRef idx="1">
            <a:schemeClr val="accent1"/>
          </a:effectRef>
          <a:fontRef idx="minor">
            <a:schemeClr val="dk1"/>
          </a:fontRef>
        </p:style>
        <p:txBody>
          <a:bodyPr/>
          <a:lstStyle/>
          <a:p>
            <a:endParaRPr lang="ar-SA" dirty="0"/>
          </a:p>
        </p:txBody>
      </p:sp>
      <p:pic>
        <p:nvPicPr>
          <p:cNvPr id="1026" name="Picture 2" descr="C:\Users\20102\Downloads\875090357e3beddeb086054ae6b800c28684cdb4_4-goal-resources.png"/>
          <p:cNvPicPr>
            <a:picLocks noChangeAspect="1" noChangeArrowheads="1"/>
          </p:cNvPicPr>
          <p:nvPr/>
        </p:nvPicPr>
        <p:blipFill>
          <a:blip r:embed="rId2"/>
          <a:srcRect/>
          <a:stretch>
            <a:fillRect/>
          </a:stretch>
        </p:blipFill>
        <p:spPr bwMode="auto">
          <a:xfrm>
            <a:off x="4643438" y="2000240"/>
            <a:ext cx="3771900" cy="3057525"/>
          </a:xfrm>
          <a:prstGeom prst="rect">
            <a:avLst/>
          </a:prstGeom>
          <a:noFill/>
        </p:spPr>
      </p:pic>
      <p:pic>
        <p:nvPicPr>
          <p:cNvPr id="1027" name="Picture 3" descr="C:\Users\20102\Downloads\may-writing.png"/>
          <p:cNvPicPr>
            <a:picLocks noChangeAspect="1" noChangeArrowheads="1"/>
          </p:cNvPicPr>
          <p:nvPr/>
        </p:nvPicPr>
        <p:blipFill>
          <a:blip r:embed="rId3"/>
          <a:srcRect/>
          <a:stretch>
            <a:fillRect/>
          </a:stretch>
        </p:blipFill>
        <p:spPr bwMode="auto">
          <a:xfrm>
            <a:off x="4643438" y="1785926"/>
            <a:ext cx="4071966" cy="4286280"/>
          </a:xfrm>
          <a:prstGeom prst="rect">
            <a:avLst/>
          </a:prstGeom>
          <a:noFill/>
        </p:spPr>
      </p:pic>
      <p:pic>
        <p:nvPicPr>
          <p:cNvPr id="1028" name="Picture 4" descr="C:\Users\20102\Downloads\875090357e3beddeb086054ae6b800c28684cdb4_4-goal-resources.png"/>
          <p:cNvPicPr>
            <a:picLocks noChangeAspect="1" noChangeArrowheads="1"/>
          </p:cNvPicPr>
          <p:nvPr/>
        </p:nvPicPr>
        <p:blipFill>
          <a:blip r:embed="rId2"/>
          <a:srcRect/>
          <a:stretch>
            <a:fillRect/>
          </a:stretch>
        </p:blipFill>
        <p:spPr bwMode="auto">
          <a:xfrm>
            <a:off x="428596" y="1785926"/>
            <a:ext cx="4129090" cy="4286280"/>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lstStyle/>
          <a:p>
            <a:r>
              <a:rPr lang="en-US" b="1" dirty="0" smtClean="0"/>
              <a:t>UNESCO Goals</a:t>
            </a:r>
            <a:endParaRPr lang="ar-SA" b="1" dirty="0"/>
          </a:p>
        </p:txBody>
      </p:sp>
      <p:sp>
        <p:nvSpPr>
          <p:cNvPr id="3" name="عنصر نائب للمحتوى 2"/>
          <p:cNvSpPr>
            <a:spLocks noGrp="1"/>
          </p:cNvSpPr>
          <p:nvPr>
            <p:ph idx="1"/>
          </p:nvPr>
        </p:nvSpPr>
        <p:spPr/>
        <p:style>
          <a:lnRef idx="1">
            <a:schemeClr val="accent1"/>
          </a:lnRef>
          <a:fillRef idx="2">
            <a:schemeClr val="accent1"/>
          </a:fillRef>
          <a:effectRef idx="1">
            <a:schemeClr val="accent1"/>
          </a:effectRef>
          <a:fontRef idx="minor">
            <a:schemeClr val="dk1"/>
          </a:fontRef>
        </p:style>
        <p:txBody>
          <a:bodyPr/>
          <a:lstStyle/>
          <a:p>
            <a:pPr algn="l" rtl="0">
              <a:buNone/>
            </a:pPr>
            <a:r>
              <a:rPr lang="en-US" b="1" dirty="0" smtClean="0"/>
              <a:t/>
            </a:r>
            <a:br>
              <a:rPr lang="en-US" b="1" dirty="0" smtClean="0"/>
            </a:br>
            <a:r>
              <a:rPr lang="en-US" b="1" dirty="0"/>
              <a:t>1- Achieve good education for all and provide access to lifelong learning.</a:t>
            </a:r>
            <a:r>
              <a:rPr lang="en-US" b="1" dirty="0" smtClean="0"/>
              <a:t/>
            </a:r>
            <a:br>
              <a:rPr lang="en-US" b="1" dirty="0" smtClean="0"/>
            </a:br>
            <a:r>
              <a:rPr lang="en-US" b="1" dirty="0"/>
              <a:t>2- Running Science policy and knowledge for sustainable development.</a:t>
            </a:r>
            <a:r>
              <a:rPr lang="en-US" b="1" dirty="0" smtClean="0"/>
              <a:t/>
            </a:r>
            <a:br>
              <a:rPr lang="en-US" b="1" dirty="0" smtClean="0"/>
            </a:br>
            <a:r>
              <a:rPr lang="en-US" b="1" dirty="0"/>
              <a:t>3- Addressing emerging social and ethical challenges.</a:t>
            </a:r>
            <a:r>
              <a:rPr lang="en-US" b="1" dirty="0" smtClean="0"/>
              <a:t/>
            </a:r>
            <a:br>
              <a:rPr lang="en-US" b="1" dirty="0" smtClean="0"/>
            </a:br>
            <a:r>
              <a:rPr lang="en-US" b="1" dirty="0"/>
              <a:t>4- Promoting cultural diversity, intercultural dialogue and a culture of peace.</a:t>
            </a:r>
            <a:endParaRPr lang="ar-SA" b="1"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normAutofit/>
          </a:bodyPr>
          <a:lstStyle/>
          <a:p>
            <a:r>
              <a:rPr lang="en-US" b="1" dirty="0" smtClean="0"/>
              <a:t>UNESCO history </a:t>
            </a:r>
            <a:endParaRPr lang="ar-SA" b="1" dirty="0"/>
          </a:p>
        </p:txBody>
      </p:sp>
      <p:sp>
        <p:nvSpPr>
          <p:cNvPr id="3" name="عنصر نائب للمحتوى 2"/>
          <p:cNvSpPr>
            <a:spLocks noGrp="1"/>
          </p:cNvSpPr>
          <p:nvPr>
            <p:ph idx="1"/>
          </p:nvPr>
        </p:nvSpPr>
        <p:spPr/>
        <p:style>
          <a:lnRef idx="1">
            <a:schemeClr val="accent1"/>
          </a:lnRef>
          <a:fillRef idx="2">
            <a:schemeClr val="accent1"/>
          </a:fillRef>
          <a:effectRef idx="1">
            <a:schemeClr val="accent1"/>
          </a:effectRef>
          <a:fontRef idx="minor">
            <a:schemeClr val="dk1"/>
          </a:fontRef>
        </p:style>
        <p:txBody>
          <a:bodyPr>
            <a:normAutofit fontScale="92500" lnSpcReduction="10000"/>
          </a:bodyPr>
          <a:lstStyle/>
          <a:p>
            <a:pPr algn="l" rtl="0"/>
            <a:r>
              <a:rPr lang="en-US" b="1" dirty="0" smtClean="0"/>
              <a:t>established after World War II, when the governments of European countries that were fighting Germany and its allies met in Britain. </a:t>
            </a:r>
            <a:br>
              <a:rPr lang="en-US" b="1" dirty="0" smtClean="0"/>
            </a:br>
            <a:endParaRPr lang="en-US" b="1" dirty="0" smtClean="0"/>
          </a:p>
          <a:p>
            <a:pPr algn="l" rtl="0"/>
            <a:r>
              <a:rPr lang="en-US" b="1" dirty="0" smtClean="0"/>
              <a:t>The purpose of this meeting was to find a way in which they could re-establish safety and rebuild educational systems after the end of the World War. </a:t>
            </a:r>
            <a:br>
              <a:rPr lang="en-US" b="1" dirty="0" smtClean="0"/>
            </a:br>
            <a:r>
              <a:rPr lang="en-US" b="1" dirty="0" smtClean="0"/>
              <a:t/>
            </a:r>
            <a:br>
              <a:rPr lang="en-US" b="1" dirty="0" smtClean="0"/>
            </a:br>
            <a:endParaRPr lang="ar-SA" b="1"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normAutofit/>
          </a:bodyPr>
          <a:lstStyle/>
          <a:p>
            <a:r>
              <a:rPr lang="en-US" sz="6000" b="1" dirty="0" smtClean="0"/>
              <a:t>facts</a:t>
            </a:r>
            <a:endParaRPr lang="ar-SA" sz="6000" b="1" dirty="0"/>
          </a:p>
        </p:txBody>
      </p:sp>
      <p:sp>
        <p:nvSpPr>
          <p:cNvPr id="3" name="عنصر نائب للمحتوى 2"/>
          <p:cNvSpPr>
            <a:spLocks noGrp="1"/>
          </p:cNvSpPr>
          <p:nvPr>
            <p:ph idx="1"/>
          </p:nvPr>
        </p:nvSpPr>
        <p:spPr/>
        <p:style>
          <a:lnRef idx="1">
            <a:schemeClr val="accent1"/>
          </a:lnRef>
          <a:fillRef idx="2">
            <a:schemeClr val="accent1"/>
          </a:fillRef>
          <a:effectRef idx="1">
            <a:schemeClr val="accent1"/>
          </a:effectRef>
          <a:fontRef idx="minor">
            <a:schemeClr val="dk1"/>
          </a:fontRef>
        </p:style>
        <p:txBody>
          <a:bodyPr>
            <a:normAutofit fontScale="92500" lnSpcReduction="20000"/>
          </a:bodyPr>
          <a:lstStyle/>
          <a:p>
            <a:pPr algn="l" rtl="0"/>
            <a:r>
              <a:rPr lang="en-US" dirty="0" smtClean="0"/>
              <a:t>UNESCO is the United Nations Educational, Scientific and Cultural Organization (UNESCO)The abbreviations refer to the United Nations Educational, Scientific and Cultural Organization (UNESCO).</a:t>
            </a:r>
            <a:br>
              <a:rPr lang="en-US" dirty="0" smtClean="0"/>
            </a:br>
            <a:r>
              <a:rPr lang="en-US" dirty="0" smtClean="0"/>
              <a:t>A United Nations specialized organization based in Paris, founded in 1945, became a United Nations organization in 1946. It has 195 members and 8 associate members. The policies of the Organization are determined at a biannual conference, consisting of one representative for each member.</a:t>
            </a:r>
            <a:endParaRPr lang="ar-SA"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lstStyle/>
          <a:p>
            <a:r>
              <a:rPr lang="en-US" b="1" dirty="0" smtClean="0"/>
              <a:t>UNESCO program</a:t>
            </a:r>
            <a:endParaRPr lang="ar-SA" b="1" dirty="0"/>
          </a:p>
        </p:txBody>
      </p:sp>
      <p:sp>
        <p:nvSpPr>
          <p:cNvPr id="3" name="عنصر نائب للمحتوى 2"/>
          <p:cNvSpPr>
            <a:spLocks noGrp="1"/>
          </p:cNvSpPr>
          <p:nvPr>
            <p:ph idx="1"/>
          </p:nvPr>
        </p:nvSpPr>
        <p:spPr/>
        <p:style>
          <a:lnRef idx="1">
            <a:schemeClr val="accent1"/>
          </a:lnRef>
          <a:fillRef idx="2">
            <a:schemeClr val="accent1"/>
          </a:fillRef>
          <a:effectRef idx="1">
            <a:schemeClr val="accent1"/>
          </a:effectRef>
          <a:fontRef idx="minor">
            <a:schemeClr val="dk1"/>
          </a:fontRef>
        </p:style>
        <p:txBody>
          <a:bodyPr>
            <a:normAutofit fontScale="77500" lnSpcReduction="20000"/>
          </a:bodyPr>
          <a:lstStyle/>
          <a:p>
            <a:pPr algn="l" rtl="0"/>
            <a:r>
              <a:rPr lang="en-US" dirty="0" smtClean="0"/>
              <a:t>1- UNESCO promotes education as a means of economic and social development throughout the world, "Education for All" is the largest program to expand care early childhood education, free education for all children,</a:t>
            </a:r>
            <a:br>
              <a:rPr lang="en-US" dirty="0" smtClean="0"/>
            </a:br>
            <a:r>
              <a:rPr lang="en-US" dirty="0" smtClean="0"/>
              <a:t>Illiteracy for adults, and the development of universal educational standards in reading and mathematics.</a:t>
            </a:r>
            <a:br>
              <a:rPr lang="en-US" dirty="0" smtClean="0"/>
            </a:br>
            <a:r>
              <a:rPr lang="en-US" dirty="0" smtClean="0"/>
              <a:t/>
            </a:r>
            <a:br>
              <a:rPr lang="en-US" dirty="0" smtClean="0"/>
            </a:br>
            <a:r>
              <a:rPr lang="en-US" dirty="0" smtClean="0"/>
              <a:t>2- UNESCO's natural sciences sector organizes international programs and research in the fields of science, engineering and renewable energy. Its programs aim to respond to the scientific aspects of international issues such as climate change and poverty. This sector focuses on natural disasters and on underdeveloped countries, particularly in Africa.</a:t>
            </a:r>
            <a:endParaRPr lang="ar-SA" dirty="0"/>
          </a:p>
        </p:txBody>
      </p:sp>
    </p:spTree>
  </p:cSld>
  <p:clrMapOvr>
    <a:masterClrMapping/>
  </p:clrMapOvr>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537</TotalTime>
  <Words>280</Words>
  <Application>Microsoft Office PowerPoint</Application>
  <PresentationFormat>عرض على الشاشة (3:4)‏</PresentationFormat>
  <Paragraphs>29</Paragraphs>
  <Slides>15</Slides>
  <Notes>0</Notes>
  <HiddenSlides>0</HiddenSlides>
  <MMClips>0</MMClips>
  <ScaleCrop>false</ScaleCrop>
  <HeadingPairs>
    <vt:vector size="4" baseType="variant">
      <vt:variant>
        <vt:lpstr>سمة</vt:lpstr>
      </vt:variant>
      <vt:variant>
        <vt:i4>1</vt:i4>
      </vt:variant>
      <vt:variant>
        <vt:lpstr>عناوين الشرائح</vt:lpstr>
      </vt:variant>
      <vt:variant>
        <vt:i4>15</vt:i4>
      </vt:variant>
    </vt:vector>
  </HeadingPairs>
  <TitlesOfParts>
    <vt:vector size="16" baseType="lpstr">
      <vt:lpstr>سمة Office</vt:lpstr>
      <vt:lpstr>UNESCO</vt:lpstr>
      <vt:lpstr> UNESCO In Brief </vt:lpstr>
      <vt:lpstr>What is UNESCO?</vt:lpstr>
      <vt:lpstr>LOCATION</vt:lpstr>
      <vt:lpstr>الشريحة 5</vt:lpstr>
      <vt:lpstr>UNESCO Goals</vt:lpstr>
      <vt:lpstr>UNESCO history </vt:lpstr>
      <vt:lpstr>facts</vt:lpstr>
      <vt:lpstr>UNESCO program</vt:lpstr>
      <vt:lpstr>الشريحة 10</vt:lpstr>
      <vt:lpstr>الشريحة 11</vt:lpstr>
      <vt:lpstr>Director-General</vt:lpstr>
      <vt:lpstr>Member states</vt:lpstr>
      <vt:lpstr>الشريحة 14</vt:lpstr>
      <vt:lpstr>Regional Office in Cairo</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الشريحة 1</dc:title>
  <dc:creator>201023302967</dc:creator>
  <cp:lastModifiedBy>201023302967</cp:lastModifiedBy>
  <cp:revision>50</cp:revision>
  <dcterms:created xsi:type="dcterms:W3CDTF">2022-03-29T20:06:05Z</dcterms:created>
  <dcterms:modified xsi:type="dcterms:W3CDTF">2022-04-06T06:11:04Z</dcterms:modified>
</cp:coreProperties>
</file>